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34" r:id="rId2"/>
  </p:sldMasterIdLst>
  <p:notesMasterIdLst>
    <p:notesMasterId r:id="rId24"/>
  </p:notesMasterIdLst>
  <p:handoutMasterIdLst>
    <p:handoutMasterId r:id="rId25"/>
  </p:handoutMasterIdLst>
  <p:sldIdLst>
    <p:sldId id="269" r:id="rId3"/>
    <p:sldId id="321" r:id="rId4"/>
    <p:sldId id="334" r:id="rId5"/>
    <p:sldId id="322" r:id="rId6"/>
    <p:sldId id="323" r:id="rId7"/>
    <p:sldId id="303" r:id="rId8"/>
    <p:sldId id="335" r:id="rId9"/>
    <p:sldId id="326" r:id="rId10"/>
    <p:sldId id="328" r:id="rId11"/>
    <p:sldId id="332" r:id="rId12"/>
    <p:sldId id="329" r:id="rId13"/>
    <p:sldId id="333" r:id="rId14"/>
    <p:sldId id="327" r:id="rId15"/>
    <p:sldId id="288" r:id="rId16"/>
    <p:sldId id="289" r:id="rId17"/>
    <p:sldId id="290" r:id="rId18"/>
    <p:sldId id="315" r:id="rId19"/>
    <p:sldId id="331" r:id="rId20"/>
    <p:sldId id="330" r:id="rId21"/>
    <p:sldId id="291" r:id="rId22"/>
    <p:sldId id="317" r:id="rId23"/>
  </p:sldIdLst>
  <p:sldSz cx="9144000" cy="6858000" type="screen4x3"/>
  <p:notesSz cx="6807200" cy="9939338"/>
  <p:defaultTextStyle>
    <a:defPPr>
      <a:defRPr lang="en-AU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  <a:srgbClr val="666666"/>
    <a:srgbClr val="0E5F7E"/>
    <a:srgbClr val="0E7D60"/>
    <a:srgbClr val="0095C1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8" autoAdjust="0"/>
    <p:restoredTop sz="94301" autoAdjust="0"/>
  </p:normalViewPr>
  <p:slideViewPr>
    <p:cSldViewPr snapToGrid="0" snapToObjects="1" showGuides="1">
      <p:cViewPr>
        <p:scale>
          <a:sx n="80" d="100"/>
          <a:sy n="80" d="100"/>
        </p:scale>
        <p:origin x="-966" y="324"/>
      </p:cViewPr>
      <p:guideLst>
        <p:guide orient="horz" pos="2735"/>
        <p:guide pos="40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D7BCC2A-CC4E-4593-A47D-868C79854B10}" type="datetime1">
              <a:rPr lang="en-AU"/>
              <a:pPr>
                <a:defRPr/>
              </a:pPr>
              <a:t>21/03/2016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5FD15860-C54A-4F7B-9F3C-3D82C63F5DB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035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838" y="0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7663A43B-5769-4705-899D-9721B2FA97E2}" type="datetime1">
              <a:rPr lang="en-AU"/>
              <a:pPr>
                <a:defRPr/>
              </a:pPr>
              <a:t>21/03/2016</a:t>
            </a:fld>
            <a:endParaRPr lang="en-AU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646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6E9A517A-E8A0-4033-89B0-ECC5169A052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6429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3842" indent="-286093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4372" indent="-228874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2120" indent="-228874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9869" indent="-228874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7618" indent="-228874" defTabSz="45774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5366" indent="-228874" defTabSz="45774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33115" indent="-228874" defTabSz="45774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90863" indent="-228874" defTabSz="45774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EDDB2DB-E829-438D-AF39-BFE3DD2644EA}" type="slidenum">
              <a:rPr lang="en-AU" altLang="en-US" smtClean="0"/>
              <a:pPr/>
              <a:t>1</a:t>
            </a:fld>
            <a:endParaRPr lang="en-AU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19D9-1213-44D7-8E21-F1CF2925E44C}" type="slidenum">
              <a:rPr lang="en-AU" altLang="en-US" smtClean="0"/>
              <a:pPr/>
              <a:t>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56016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19D9-1213-44D7-8E21-F1CF2925E44C}" type="slidenum">
              <a:rPr lang="en-AU" altLang="en-US" smtClean="0"/>
              <a:pPr/>
              <a:t>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56016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19D9-1213-44D7-8E21-F1CF2925E44C}" type="slidenum">
              <a:rPr lang="en-AU" altLang="en-US" smtClean="0"/>
              <a:pPr/>
              <a:t>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56016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9A517A-E8A0-4033-89B0-ECC5169A052C}" type="slidenum">
              <a:rPr lang="en-AU" smtClean="0"/>
              <a:pPr>
                <a:defRPr/>
              </a:pPr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911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614363" y="1539875"/>
            <a:ext cx="7916862" cy="719138"/>
          </a:xfrm>
        </p:spPr>
        <p:txBody>
          <a:bodyPr/>
          <a:lstStyle>
            <a:lvl1pPr algn="l">
              <a:defRPr smtClean="0">
                <a:latin typeface="Arial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AU" noProof="0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614363" y="2312988"/>
            <a:ext cx="7916862" cy="719137"/>
          </a:xfrm>
        </p:spPr>
        <p:txBody>
          <a:bodyPr/>
          <a:lstStyle>
            <a:lvl1pPr marL="0" indent="0">
              <a:buFontTx/>
              <a:buNone/>
              <a:defRPr sz="1800" smtClean="0">
                <a:latin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AU" noProof="0" smtClean="0"/>
          </a:p>
        </p:txBody>
      </p:sp>
    </p:spTree>
    <p:extLst>
      <p:ext uri="{BB962C8B-B14F-4D97-AF65-F5344CB8AC3E}">
        <p14:creationId xmlns:p14="http://schemas.microsoft.com/office/powerpoint/2010/main" val="243042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3678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75668"/>
            <a:ext cx="2057400" cy="41504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75668"/>
            <a:ext cx="6019800" cy="4150495"/>
          </a:xfrm>
        </p:spPr>
        <p:txBody>
          <a:bodyPr vert="eaVert"/>
          <a:lstStyle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7406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161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5982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4965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4241800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3388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2722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6980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234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758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5892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910" y="274638"/>
            <a:ext cx="653089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/>
            </a:lvl1pPr>
            <a:lvl2pPr>
              <a:buFont typeface="Arial"/>
              <a:buChar char="•"/>
              <a:defRPr/>
            </a:lvl2pPr>
            <a:lvl3pPr>
              <a:buFont typeface="Lucida Grande"/>
              <a:buChar char="−"/>
              <a:defRPr/>
            </a:lvl3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54989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153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08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74638"/>
            <a:ext cx="2159000" cy="6364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74638"/>
            <a:ext cx="6326188" cy="6364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547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69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68"/>
            <a:ext cx="4038600" cy="41504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616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5668"/>
            <a:ext cx="4040188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15429"/>
            <a:ext cx="4040188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75668"/>
            <a:ext cx="4041775" cy="321439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0E5F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15429"/>
            <a:ext cx="4041775" cy="35107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81414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75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20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96880"/>
            <a:ext cx="5111750" cy="42292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buNone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96880"/>
            <a:ext cx="3008313" cy="42292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0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67829"/>
            <a:ext cx="5486400" cy="339950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7709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825" y="274638"/>
            <a:ext cx="65309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3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920875" y="274638"/>
            <a:ext cx="699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968500"/>
            <a:ext cx="86375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</p:txBody>
      </p:sp>
      <p:pic>
        <p:nvPicPr>
          <p:cNvPr id="1029" name="Picture 7" descr="logo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9738"/>
            <a:ext cx="1346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E5F7E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  <a:ea typeface="ＭＳ Ｐゴシック" charset="-128"/>
          <a:cs typeface="Arial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1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t" hangingPunct="1">
        <a:spcBef>
          <a:spcPct val="30000"/>
        </a:spcBef>
        <a:spcAft>
          <a:spcPct val="30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1pPr>
      <a:lvl2pPr marL="742950" indent="-285750" algn="l" rtl="0" eaLnBrk="1" fontAlgn="t" hangingPunct="1">
        <a:spcBef>
          <a:spcPct val="15000"/>
        </a:spcBef>
        <a:spcAft>
          <a:spcPct val="15000"/>
        </a:spcAft>
        <a:buFont typeface="Arial" charset="0"/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1" fontAlgn="t" hangingPunct="1">
        <a:spcBef>
          <a:spcPct val="15000"/>
        </a:spcBef>
        <a:spcAft>
          <a:spcPct val="15000"/>
        </a:spcAft>
        <a:buChar char="•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1" fontAlgn="t" hangingPunct="1">
        <a:spcBef>
          <a:spcPct val="15000"/>
        </a:spcBef>
        <a:spcAft>
          <a:spcPct val="15000"/>
        </a:spcAft>
        <a:buChar char="–"/>
        <a:defRPr sz="2400" kern="1200">
          <a:solidFill>
            <a:srgbClr val="666666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274638"/>
            <a:ext cx="86375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00200"/>
            <a:ext cx="8637588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E5F7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·"/>
        <a:defRPr sz="2400">
          <a:solidFill>
            <a:srgbClr val="6666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ctrTitle"/>
          </p:nvPr>
        </p:nvSpPr>
        <p:spPr>
          <a:xfrm>
            <a:off x="442913" y="1395177"/>
            <a:ext cx="8396287" cy="719138"/>
          </a:xfrm>
        </p:spPr>
        <p:txBody>
          <a:bodyPr/>
          <a:lstStyle/>
          <a:p>
            <a:r>
              <a:rPr lang="en-US" altLang="en-US" sz="2600" dirty="0" smtClean="0">
                <a:cs typeface="Arial" charset="0"/>
              </a:rPr>
              <a:t>ACCESS-S: Multi-week and </a:t>
            </a:r>
            <a:r>
              <a:rPr lang="en-US" altLang="en-US" sz="2600" dirty="0">
                <a:cs typeface="Arial" charset="0"/>
              </a:rPr>
              <a:t>S</a:t>
            </a:r>
            <a:r>
              <a:rPr lang="en-US" altLang="en-US" sz="2600" dirty="0" smtClean="0">
                <a:cs typeface="Arial" charset="0"/>
              </a:rPr>
              <a:t>easonal Forecasting</a:t>
            </a:r>
            <a:endParaRPr lang="en-US" altLang="en-US" sz="2600" dirty="0">
              <a:ea typeface="ＭＳ Ｐゴシック" pitchFamily="34" charset="-128"/>
              <a:cs typeface="Arial" charset="0"/>
            </a:endParaRPr>
          </a:p>
        </p:txBody>
      </p:sp>
      <p:sp>
        <p:nvSpPr>
          <p:cNvPr id="5123" name="Rectangle 3"/>
          <p:cNvSpPr>
            <a:spLocks noGrp="1"/>
          </p:cNvSpPr>
          <p:nvPr>
            <p:ph type="subTitle" idx="1"/>
          </p:nvPr>
        </p:nvSpPr>
        <p:spPr>
          <a:xfrm>
            <a:off x="452563" y="2278087"/>
            <a:ext cx="7916862" cy="719137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  <a:cs typeface="Arial" charset="0"/>
              </a:rPr>
              <a:t>Debbie </a:t>
            </a:r>
            <a:r>
              <a:rPr lang="en-US" altLang="en-US" dirty="0" smtClean="0">
                <a:ea typeface="ＭＳ Ｐゴシック" pitchFamily="34" charset="-128"/>
                <a:cs typeface="Arial" charset="0"/>
              </a:rPr>
              <a:t>Hudson and Oscar Alves</a:t>
            </a:r>
            <a:endParaRPr lang="en-US" altLang="en-US" dirty="0">
              <a:ea typeface="ＭＳ Ｐゴシック" pitchFamily="34" charset="-128"/>
              <a:cs typeface="Arial" charset="0"/>
            </a:endParaRPr>
          </a:p>
          <a:p>
            <a:pPr eaLnBrk="1" hangingPunct="1">
              <a:spcBef>
                <a:spcPts val="30"/>
              </a:spcBef>
            </a:pPr>
            <a:r>
              <a:rPr lang="en-US" altLang="en-US" sz="1400" dirty="0">
                <a:ea typeface="ＭＳ Ｐゴシック" pitchFamily="34" charset="-128"/>
                <a:cs typeface="Arial" charset="0"/>
              </a:rPr>
              <a:t>Research and Development Branch, Bureau of Meteorology</a:t>
            </a:r>
          </a:p>
        </p:txBody>
      </p:sp>
      <p:pic>
        <p:nvPicPr>
          <p:cNvPr id="5124" name="Picture 5" descr="imag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8950"/>
            <a:ext cx="29987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8" descr="image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13" y="3028950"/>
            <a:ext cx="2998787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9" descr="image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028950"/>
            <a:ext cx="30003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08" y="386782"/>
            <a:ext cx="6530890" cy="1143000"/>
          </a:xfrm>
        </p:spPr>
        <p:txBody>
          <a:bodyPr/>
          <a:lstStyle/>
          <a:p>
            <a:r>
              <a:rPr lang="en-AU" dirty="0" smtClean="0"/>
              <a:t>Progress on ACCESS-S1 (March 2016)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4000" y="2279051"/>
            <a:ext cx="8637588" cy="46799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sz="2000" dirty="0" smtClean="0"/>
              <a:t>Assessment of ACCESS-S1 expected performance, based on </a:t>
            </a:r>
            <a:r>
              <a:rPr lang="en-AU" sz="2000" dirty="0" err="1" smtClean="0"/>
              <a:t>hindcasts</a:t>
            </a:r>
            <a:r>
              <a:rPr lang="en-AU" sz="2000" dirty="0" smtClean="0"/>
              <a:t> from UKMO GloSea5-GC2 completed and documented in two Bureau research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 smtClean="0"/>
              <a:t>Ensemble perturbation method developed and tested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F</a:t>
            </a:r>
            <a:r>
              <a:rPr lang="en-AU" sz="2000" dirty="0" smtClean="0"/>
              <a:t>inal version of ACCESS-S1 configured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 smtClean="0"/>
              <a:t>Running of the operational ACCESS-S1 </a:t>
            </a:r>
            <a:r>
              <a:rPr lang="en-AU" sz="2000" dirty="0" err="1" smtClean="0"/>
              <a:t>hindcast</a:t>
            </a:r>
            <a:r>
              <a:rPr lang="en-AU" sz="2000" dirty="0" smtClean="0"/>
              <a:t> suite has commenced.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 smtClean="0"/>
              <a:t>ACCESS-S1 system has been delivered to operations (target of having it running in real-time Q3 2016)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 smtClean="0"/>
              <a:t>Experimental forecast products are being developed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2135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511" y="283264"/>
            <a:ext cx="6530890" cy="1143000"/>
          </a:xfrm>
        </p:spPr>
        <p:txBody>
          <a:bodyPr/>
          <a:lstStyle/>
          <a:p>
            <a:r>
              <a:rPr lang="en-AU" dirty="0" smtClean="0"/>
              <a:t>Plan: ACCESS-S2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2249316"/>
            <a:ext cx="8637588" cy="3858186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Transfer </a:t>
            </a:r>
            <a:r>
              <a:rPr lang="en-AU" dirty="0"/>
              <a:t>to operations for trial </a:t>
            </a:r>
            <a:r>
              <a:rPr lang="en-AU" dirty="0" smtClean="0"/>
              <a:t>end-2017*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GC3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Local </a:t>
            </a:r>
            <a:r>
              <a:rPr lang="en-US" sz="2000" dirty="0"/>
              <a:t>Coupled </a:t>
            </a:r>
            <a:r>
              <a:rPr lang="en-US" sz="2000" dirty="0" err="1"/>
              <a:t>EnKF</a:t>
            </a:r>
            <a:r>
              <a:rPr lang="en-US" sz="2000" dirty="0"/>
              <a:t> for assimilation and </a:t>
            </a:r>
            <a:r>
              <a:rPr lang="en-US" sz="2000" dirty="0" smtClean="0"/>
              <a:t>ensemble generation (including land surface </a:t>
            </a:r>
            <a:r>
              <a:rPr lang="en-US" sz="2000" dirty="0" err="1" smtClean="0"/>
              <a:t>initialisation</a:t>
            </a:r>
            <a:r>
              <a:rPr lang="en-US" sz="2000" dirty="0" smtClean="0"/>
              <a:t>)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0" indent="0">
              <a:tabLst>
                <a:tab pos="180975" algn="l"/>
              </a:tabLst>
            </a:pPr>
            <a:endParaRPr lang="en-US" sz="1800" dirty="0" smtClean="0"/>
          </a:p>
          <a:p>
            <a:pPr marL="0" indent="0">
              <a:tabLst>
                <a:tab pos="180975" algn="l"/>
              </a:tabLst>
            </a:pPr>
            <a:endParaRPr lang="en-US" sz="1800" dirty="0"/>
          </a:p>
          <a:p>
            <a:pPr marL="0" indent="0">
              <a:tabLst>
                <a:tab pos="180975" algn="l"/>
              </a:tabLst>
            </a:pPr>
            <a:r>
              <a:rPr lang="en-US" sz="1800" dirty="0" smtClean="0"/>
              <a:t>* Need to </a:t>
            </a:r>
            <a:r>
              <a:rPr lang="en-US" sz="1800" dirty="0" err="1" smtClean="0"/>
              <a:t>minimise</a:t>
            </a:r>
            <a:r>
              <a:rPr lang="en-US" sz="1800" dirty="0" smtClean="0"/>
              <a:t> time that UKMO run GC2 and GC3 in parallel (ACCESS-S1  	relies on UKMO GC2 initial conditions)</a:t>
            </a:r>
            <a:endParaRPr lang="en-US" sz="1800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67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GC3 is being implemented on NCI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Data assimilation and ensemble generation is being developed (currently within GC2)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Improvements to convection parameterisation is under development (R&amp;D for Profit project with Monash </a:t>
            </a:r>
            <a:r>
              <a:rPr lang="en-AU" dirty="0" err="1" smtClean="0"/>
              <a:t>Univ</a:t>
            </a:r>
            <a:r>
              <a:rPr lang="en-AU" dirty="0" smtClean="0"/>
              <a:t>)</a:t>
            </a:r>
            <a:endParaRPr lang="en-AU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Progress on ACCESS-S2 (March 2016)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498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273" y="386782"/>
            <a:ext cx="6530890" cy="1143000"/>
          </a:xfrm>
        </p:spPr>
        <p:txBody>
          <a:bodyPr/>
          <a:lstStyle/>
          <a:p>
            <a:r>
              <a:rPr lang="en-AU" dirty="0"/>
              <a:t>Enhanced resolution for the atmosphere and land</a:t>
            </a:r>
          </a:p>
        </p:txBody>
      </p:sp>
      <p:pic>
        <p:nvPicPr>
          <p:cNvPr id="4" name="Picture 2" descr="http://poama.bom.gov.au/info/image/ACCESS-S_topograph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10" y="1829146"/>
            <a:ext cx="7668257" cy="49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10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647" y="378300"/>
            <a:ext cx="6530890" cy="114300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Forecasts that are more locally relevant</a:t>
            </a:r>
            <a:endParaRPr lang="en-A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6" y="1750272"/>
            <a:ext cx="8802806" cy="510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21405" y="292101"/>
            <a:ext cx="6749965" cy="114300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Enhanced resolution for the atmosphere and land</a:t>
            </a:r>
            <a:endParaRPr lang="en-AU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25" y="1778427"/>
            <a:ext cx="5834775" cy="50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63939"/>
            <a:ext cx="5749263" cy="495574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55909" y="292101"/>
            <a:ext cx="6749965" cy="114300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Enhanced resolution for the ocean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1801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X:\GC2-E24\ANA\fig\idx\errbar\Montage_multiweek_cor_regidx_ukgc2-e24a_3wks_3cols_SpeRe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5" r="5471" b="71698"/>
          <a:stretch/>
        </p:blipFill>
        <p:spPr bwMode="auto">
          <a:xfrm>
            <a:off x="5869134" y="4917056"/>
            <a:ext cx="2394987" cy="194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dirty="0" smtClean="0"/>
              <a:t>Forecasts that are more accurate</a:t>
            </a:r>
            <a:endParaRPr lang="en-AU" sz="3200" dirty="0"/>
          </a:p>
        </p:txBody>
      </p:sp>
      <p:pic>
        <p:nvPicPr>
          <p:cNvPr id="20" name="Picture 2" descr="X:\GC2-E24\ANA\fig\idx\errbar\Montage_multiweek_cor_regidx_ukgc2-e24a_3wks_3cols_SpeRe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82" b="71698"/>
          <a:stretch/>
        </p:blipFill>
        <p:spPr bwMode="auto">
          <a:xfrm>
            <a:off x="3453781" y="4917057"/>
            <a:ext cx="2422305" cy="194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438211" y="5075007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MAM</a:t>
            </a:r>
            <a:endParaRPr lang="en-AU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960483" y="5066380"/>
            <a:ext cx="401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JJA</a:t>
            </a:r>
            <a:endParaRPr lang="en-AU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355672" y="2448114"/>
            <a:ext cx="5779698" cy="2327000"/>
            <a:chOff x="434596" y="1196752"/>
            <a:chExt cx="8280000" cy="4248472"/>
          </a:xfrm>
        </p:grpSpPr>
        <p:pic>
          <p:nvPicPr>
            <p:cNvPr id="25" name="Picture 2" descr="X:\GC2-E24\ANA\fig\idx\errbar\Cor_prcp_regidx_ukgc2-e24a_3cols.png"/>
            <p:cNvPicPr preferRelativeResize="0"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" t="2283" r="833" b="3421"/>
            <a:stretch/>
          </p:blipFill>
          <p:spPr bwMode="auto">
            <a:xfrm>
              <a:off x="434596" y="1196752"/>
              <a:ext cx="8280000" cy="37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\\bom-user.bom.gov.au\home$\lshi\Documents\LSHIWORKING\E24aVsGC2\idx_fig\thumb_gc2_hal_bowe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140" y="4891889"/>
              <a:ext cx="499134" cy="55068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\\bom-user.bom.gov.au\home$\lshi\Documents\LSHIWORKING\E24aVsGC2\idx_fig\thumb_gc2_hal_bundaber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321" y="4893426"/>
              <a:ext cx="500145" cy="55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3" descr="\\bom-user.bom.gov.au\home$\lshi\Documents\LSHIWORKING\E24aVsGC2\idx_fig\thumb_gc2_hal_sydney_basi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726" y="4885564"/>
              <a:ext cx="500145" cy="55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\\bom-user.bom.gov.au\home$\lshi\Documents\LSHIWORKING\E24aVsGC2\idx_fig\thumb_gc2_hal_werribee_cranbourne_gippsland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218" y="4874418"/>
              <a:ext cx="500145" cy="55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" descr="\\bom-user.bom.gov.au\home$\lshi\Documents\LSHIWORKING\E24aVsGC2\idx_fig\thumb_gc2_hal_mildura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400" y="4877702"/>
              <a:ext cx="500145" cy="55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 descr="\\bom-user.bom.gov.au\home$\lshi\Documents\LSHIWORKING\E24aVsGC2\idx_fig\thumb_gc2_hal_devonpor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241" y="4882279"/>
              <a:ext cx="500145" cy="55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" descr="\\bom-user.bom.gov.au\home$\lshi\Documents\LSHIWORKING\E24aVsGC2\idx_fig\thumb_gc2_hal_adelaide_plains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431" y="4883152"/>
              <a:ext cx="500145" cy="55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" descr="\\bom-user.bom.gov.au\home$\lshi\Documents\LSHIWORKING\E24aVsGC2\idx_fig\thumb_gc2_hal_southern_wa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0058" y="4882279"/>
              <a:ext cx="500145" cy="55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" descr="\\bom-user.bom.gov.au\home$\lshi\Documents\LSHIWORKING\E24aVsGC2\idx_fig\thumb_gc2_hal_carnarvon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462" y="4874417"/>
              <a:ext cx="500145" cy="55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/>
          <p:cNvSpPr txBox="1"/>
          <p:nvPr/>
        </p:nvSpPr>
        <p:spPr>
          <a:xfrm>
            <a:off x="5367005" y="4968611"/>
            <a:ext cx="1073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>
                <a:solidFill>
                  <a:srgbClr val="010000"/>
                </a:solidFill>
              </a:rPr>
              <a:t>Multi-week</a:t>
            </a:r>
            <a:endParaRPr lang="en-AU" sz="1400" dirty="0">
              <a:solidFill>
                <a:srgbClr val="01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09848" y="2137261"/>
            <a:ext cx="1073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>
                <a:solidFill>
                  <a:srgbClr val="010000"/>
                </a:solidFill>
              </a:rPr>
              <a:t>Seasonal</a:t>
            </a:r>
            <a:endParaRPr lang="en-AU" sz="1400" dirty="0">
              <a:solidFill>
                <a:srgbClr val="01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84773" y="1812933"/>
            <a:ext cx="5201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>
                <a:solidFill>
                  <a:srgbClr val="0070C0"/>
                </a:solidFill>
              </a:rPr>
              <a:t>Blue:</a:t>
            </a:r>
            <a:r>
              <a:rPr lang="en-AU" sz="1400" dirty="0" smtClean="0"/>
              <a:t> </a:t>
            </a:r>
            <a:r>
              <a:rPr lang="en-AU" sz="1400" dirty="0" smtClean="0">
                <a:solidFill>
                  <a:srgbClr val="010000"/>
                </a:solidFill>
              </a:rPr>
              <a:t>GC2 better</a:t>
            </a:r>
            <a:r>
              <a:rPr lang="en-AU" sz="1400" dirty="0" smtClean="0"/>
              <a:t>;    </a:t>
            </a:r>
            <a:r>
              <a:rPr lang="en-AU" sz="1400" dirty="0" smtClean="0">
                <a:solidFill>
                  <a:srgbClr val="00B050"/>
                </a:solidFill>
              </a:rPr>
              <a:t>Green:</a:t>
            </a:r>
            <a:r>
              <a:rPr lang="en-AU" sz="1400" dirty="0" smtClean="0"/>
              <a:t> </a:t>
            </a:r>
            <a:r>
              <a:rPr lang="en-AU" sz="1400" dirty="0" smtClean="0">
                <a:solidFill>
                  <a:srgbClr val="010000"/>
                </a:solidFill>
              </a:rPr>
              <a:t>GC2 ~ POAMA</a:t>
            </a:r>
            <a:r>
              <a:rPr lang="en-AU" sz="1400" dirty="0" smtClean="0"/>
              <a:t>;    </a:t>
            </a:r>
            <a:r>
              <a:rPr lang="en-AU" sz="1400" dirty="0" smtClean="0">
                <a:solidFill>
                  <a:srgbClr val="FF0000"/>
                </a:solidFill>
              </a:rPr>
              <a:t>Red:</a:t>
            </a:r>
            <a:r>
              <a:rPr lang="en-AU" sz="1400" dirty="0" smtClean="0"/>
              <a:t> </a:t>
            </a:r>
            <a:r>
              <a:rPr lang="en-AU" sz="1400" dirty="0" smtClean="0">
                <a:solidFill>
                  <a:srgbClr val="010000"/>
                </a:solidFill>
              </a:rPr>
              <a:t>GC2 worse</a:t>
            </a:r>
            <a:endParaRPr lang="en-AU" sz="1400" dirty="0">
              <a:solidFill>
                <a:srgbClr val="01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3119" y="5747239"/>
            <a:ext cx="285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010000"/>
                </a:solidFill>
              </a:rPr>
              <a:t>F</a:t>
            </a:r>
            <a:r>
              <a:rPr lang="en-AU" sz="1400" dirty="0" smtClean="0">
                <a:solidFill>
                  <a:srgbClr val="010000"/>
                </a:solidFill>
              </a:rPr>
              <a:t>ortnights 1 (week1+2), 2 (week2+3) and 3 (week3+4)</a:t>
            </a:r>
            <a:endParaRPr lang="en-AU" sz="1400" dirty="0">
              <a:solidFill>
                <a:srgbClr val="01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910" y="1804995"/>
            <a:ext cx="3128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Relative comparison of </a:t>
            </a:r>
            <a:r>
              <a:rPr lang="en-AU" dirty="0" smtClean="0"/>
              <a:t>rainfall skill between GloSea5-GC2 and POAMA</a:t>
            </a:r>
            <a:endParaRPr lang="en-AU" dirty="0"/>
          </a:p>
        </p:txBody>
      </p:sp>
      <p:sp>
        <p:nvSpPr>
          <p:cNvPr id="41" name="Rectangle 40"/>
          <p:cNvSpPr/>
          <p:nvPr/>
        </p:nvSpPr>
        <p:spPr>
          <a:xfrm>
            <a:off x="727399" y="3294321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rgbClr val="010000"/>
                </a:solidFill>
              </a:rPr>
              <a:t>F</a:t>
            </a:r>
            <a:r>
              <a:rPr lang="en-AU" sz="1400" dirty="0" smtClean="0">
                <a:solidFill>
                  <a:srgbClr val="010000"/>
                </a:solidFill>
              </a:rPr>
              <a:t>irst </a:t>
            </a:r>
            <a:r>
              <a:rPr lang="en-AU" sz="1400" dirty="0">
                <a:solidFill>
                  <a:srgbClr val="010000"/>
                </a:solidFill>
              </a:rPr>
              <a:t>season </a:t>
            </a:r>
            <a:r>
              <a:rPr lang="en-AU" sz="1400" dirty="0" smtClean="0">
                <a:solidFill>
                  <a:srgbClr val="010000"/>
                </a:solidFill>
              </a:rPr>
              <a:t>(AMJ, JJA, SON) </a:t>
            </a:r>
            <a:endParaRPr lang="en-AU" sz="140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28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Identified shortcomings of the GC2 system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873250"/>
            <a:ext cx="8637588" cy="46799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sz="2000" dirty="0" smtClean="0"/>
              <a:t>Poor performance in predicting </a:t>
            </a:r>
            <a:r>
              <a:rPr lang="en-AU" sz="2000" dirty="0" err="1" smtClean="0"/>
              <a:t>Tmax</a:t>
            </a:r>
            <a:r>
              <a:rPr lang="en-AU" sz="2000" dirty="0" smtClean="0"/>
              <a:t> in eastern Australia during winter</a:t>
            </a:r>
          </a:p>
          <a:p>
            <a:r>
              <a:rPr lang="en-AU" sz="2000" dirty="0"/>
              <a:t>	</a:t>
            </a:r>
            <a:r>
              <a:rPr lang="en-AU" sz="1600" dirty="0" smtClean="0"/>
              <a:t>		</a:t>
            </a:r>
            <a:endParaRPr lang="en-AU" sz="2000" dirty="0" smtClean="0"/>
          </a:p>
          <a:p>
            <a:endParaRPr lang="en-AU" sz="2000" dirty="0" smtClean="0"/>
          </a:p>
          <a:p>
            <a:endParaRPr lang="en-AU" sz="2000" dirty="0"/>
          </a:p>
          <a:p>
            <a:endParaRPr lang="en-AU" sz="2000" dirty="0" smtClean="0"/>
          </a:p>
          <a:p>
            <a:endParaRPr lang="en-AU" sz="2000" dirty="0" smtClean="0"/>
          </a:p>
          <a:p>
            <a:endParaRPr lang="en-AU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 smtClean="0"/>
              <a:t>Possible bias in UKMO ocean initial conditions </a:t>
            </a:r>
          </a:p>
          <a:p>
            <a:r>
              <a:rPr lang="en-AU" sz="1600" dirty="0" smtClean="0"/>
              <a:t>			Ocean temperatures systematically too cold in thermocline region of the 		equatorial western Pacific – contributes to the cold tongue bias in E. 			Pacific in the forecasts.</a:t>
            </a:r>
          </a:p>
          <a:p>
            <a:r>
              <a:rPr lang="en-AU" sz="1600" dirty="0"/>
              <a:t>	</a:t>
            </a:r>
            <a:r>
              <a:rPr lang="en-AU" sz="1600" dirty="0" smtClean="0"/>
              <a:t>		ACCESS-S2 will not use UKMO IC</a:t>
            </a:r>
            <a:endParaRPr lang="en-AU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05" b="15038"/>
          <a:stretch/>
        </p:blipFill>
        <p:spPr bwMode="auto">
          <a:xfrm>
            <a:off x="1057275" y="2288380"/>
            <a:ext cx="1285875" cy="2624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76500" y="2546428"/>
            <a:ext cx="3486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Lack </a:t>
            </a:r>
            <a:r>
              <a:rPr lang="en-AU" sz="1600" dirty="0"/>
              <a:t>of soil moisture initialisation?</a:t>
            </a:r>
          </a:p>
          <a:p>
            <a:endParaRPr lang="en-AU" sz="1600" dirty="0" smtClean="0"/>
          </a:p>
          <a:p>
            <a:r>
              <a:rPr lang="en-US" sz="1600" dirty="0"/>
              <a:t>GC2 </a:t>
            </a:r>
            <a:r>
              <a:rPr lang="en-US" sz="1600" dirty="0" smtClean="0"/>
              <a:t>poorly </a:t>
            </a:r>
            <a:r>
              <a:rPr lang="en-US" sz="1600" dirty="0"/>
              <a:t>simulates </a:t>
            </a:r>
            <a:r>
              <a:rPr lang="en-US" sz="1600" dirty="0" smtClean="0"/>
              <a:t>the </a:t>
            </a:r>
            <a:r>
              <a:rPr lang="en-US" sz="1600" dirty="0"/>
              <a:t>teleconnection from </a:t>
            </a:r>
            <a:r>
              <a:rPr lang="en-US" sz="1600" dirty="0" smtClean="0"/>
              <a:t>ENSO/IOD </a:t>
            </a:r>
            <a:r>
              <a:rPr lang="en-US" sz="1600" dirty="0"/>
              <a:t>to the circulation over extratropical Australia as a result of biases in mean rainfall over the tropical Indian Ocean-Maritime Continent </a:t>
            </a:r>
            <a:endParaRPr lang="en-AU" sz="1600" dirty="0"/>
          </a:p>
          <a:p>
            <a:endParaRPr lang="en-A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23849" y="4062611"/>
            <a:ext cx="7620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POAMA</a:t>
            </a:r>
            <a:endParaRPr lang="en-AU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5819773" y="2423759"/>
            <a:ext cx="3333752" cy="1970828"/>
            <a:chOff x="5819773" y="2423759"/>
            <a:chExt cx="3333752" cy="197082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8"/>
            <a:stretch/>
          </p:blipFill>
          <p:spPr bwMode="auto">
            <a:xfrm>
              <a:off x="7491769" y="2423759"/>
              <a:ext cx="1661756" cy="1659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667"/>
            <a:stretch/>
          </p:blipFill>
          <p:spPr bwMode="auto">
            <a:xfrm>
              <a:off x="5819773" y="2423760"/>
              <a:ext cx="1685927" cy="1659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103572" y="4117588"/>
              <a:ext cx="59055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 smtClean="0"/>
                <a:t>GC2</a:t>
              </a:r>
              <a:endParaRPr lang="en-AU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17647" y="4093388"/>
              <a:ext cx="59055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 err="1" smtClean="0"/>
                <a:t>Obs</a:t>
              </a:r>
              <a:endParaRPr lang="en-AU" sz="12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4047" y="2812663"/>
            <a:ext cx="5905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GC2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80528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491" y="386782"/>
            <a:ext cx="6530890" cy="1143000"/>
          </a:xfrm>
        </p:spPr>
        <p:txBody>
          <a:bodyPr/>
          <a:lstStyle/>
          <a:p>
            <a:r>
              <a:rPr lang="en-AU" dirty="0" smtClean="0"/>
              <a:t>Developing experimental forecast products</a:t>
            </a:r>
            <a:endParaRPr lang="en-AU" dirty="0"/>
          </a:p>
        </p:txBody>
      </p:sp>
      <p:pic>
        <p:nvPicPr>
          <p:cNvPr id="3074" name="Picture 2" descr="Image at 'plots/ukgc2/exceedance/precip/aus/ukgc2_precip_2_aus_exc_20151001_season_0_fc.png' is not ye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60" y="1811725"/>
            <a:ext cx="6409067" cy="498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16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535" y="317175"/>
            <a:ext cx="6911890" cy="114300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Setting the scene…</a:t>
            </a:r>
            <a:endParaRPr lang="en-AU" sz="3200" dirty="0"/>
          </a:p>
        </p:txBody>
      </p:sp>
      <p:sp>
        <p:nvSpPr>
          <p:cNvPr id="1155" name="TextBox 1154"/>
          <p:cNvSpPr txBox="1"/>
          <p:nvPr/>
        </p:nvSpPr>
        <p:spPr>
          <a:xfrm>
            <a:off x="436411" y="2027210"/>
            <a:ext cx="78327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Growing demand for seasonal prediction services and downstream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POAMA-2: low resolution (250 km), but demonstrated huge potential for applications and new forecast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Next generation system: ACCESS-S. High resolution (60 km) and significant other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Increased potential for applications and new services</a:t>
            </a:r>
          </a:p>
          <a:p>
            <a:endParaRPr lang="en-AU" sz="2400" dirty="0"/>
          </a:p>
          <a:p>
            <a:endParaRPr lang="en-AU" sz="2400" dirty="0" smtClean="0"/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835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4827" y="368638"/>
            <a:ext cx="6994525" cy="1143000"/>
          </a:xfrm>
        </p:spPr>
        <p:txBody>
          <a:bodyPr/>
          <a:lstStyle/>
          <a:p>
            <a:r>
              <a:rPr lang="en-AU" dirty="0" smtClean="0"/>
              <a:t>The way forward…</a:t>
            </a:r>
            <a:endParaRPr lang="en-AU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07794" y="1878232"/>
            <a:ext cx="8532445" cy="48535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altLang="en-US" sz="2400" dirty="0">
                <a:latin typeface="Arial" charset="0"/>
                <a:cs typeface="Arial" charset="0"/>
              </a:rPr>
              <a:t>Improved </a:t>
            </a:r>
            <a:r>
              <a:rPr lang="en-AU" altLang="en-US" sz="2400" dirty="0" smtClean="0">
                <a:latin typeface="Arial" charset="0"/>
                <a:cs typeface="Arial" charset="0"/>
              </a:rPr>
              <a:t>forecast systems</a:t>
            </a:r>
            <a:endParaRPr lang="en-AU" altLang="en-US" sz="2400" dirty="0">
              <a:latin typeface="Arial" charset="0"/>
              <a:cs typeface="Arial" charset="0"/>
            </a:endParaRPr>
          </a:p>
          <a:p>
            <a:pPr marL="1085850" lvl="2" indent="-285750"/>
            <a:r>
              <a:rPr lang="en-AU" altLang="en-US" dirty="0">
                <a:latin typeface="Arial" charset="0"/>
                <a:cs typeface="Arial" charset="0"/>
              </a:rPr>
              <a:t>Higher </a:t>
            </a:r>
            <a:r>
              <a:rPr lang="en-AU" altLang="en-US" dirty="0" smtClean="0">
                <a:latin typeface="Arial" charset="0"/>
                <a:cs typeface="Arial" charset="0"/>
              </a:rPr>
              <a:t>resolution (more locally relevant)</a:t>
            </a:r>
          </a:p>
          <a:p>
            <a:pPr marL="1085850" lvl="2" indent="-285750"/>
            <a:r>
              <a:rPr lang="en-AU" altLang="en-US" dirty="0" smtClean="0">
                <a:latin typeface="Arial" charset="0"/>
                <a:cs typeface="Arial" charset="0"/>
              </a:rPr>
              <a:t>Increased accuracy</a:t>
            </a:r>
            <a:endParaRPr lang="en-AU" altLang="en-US" dirty="0">
              <a:latin typeface="Arial" charset="0"/>
              <a:cs typeface="Arial" charset="0"/>
            </a:endParaRPr>
          </a:p>
          <a:p>
            <a:pPr marL="1085850" lvl="2" indent="-285750"/>
            <a:r>
              <a:rPr lang="en-AU" altLang="en-US" dirty="0">
                <a:latin typeface="Arial" charset="0"/>
                <a:cs typeface="Arial" charset="0"/>
              </a:rPr>
              <a:t>Better estimates of </a:t>
            </a:r>
            <a:r>
              <a:rPr lang="en-AU" altLang="en-US" dirty="0" smtClean="0">
                <a:latin typeface="Arial" charset="0"/>
                <a:cs typeface="Arial" charset="0"/>
              </a:rPr>
              <a:t>uncertainty and risk</a:t>
            </a:r>
            <a:endParaRPr lang="en-AU" altLang="en-US" dirty="0">
              <a:latin typeface="Arial" charset="0"/>
              <a:cs typeface="Arial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altLang="en-US" sz="2400" dirty="0" smtClean="0">
                <a:latin typeface="Arial" charset="0"/>
                <a:cs typeface="Arial" charset="0"/>
              </a:rPr>
              <a:t>New </a:t>
            </a:r>
            <a:r>
              <a:rPr lang="en-AU" altLang="en-US" sz="2400" dirty="0">
                <a:latin typeface="Arial" charset="0"/>
                <a:cs typeface="Arial" charset="0"/>
              </a:rPr>
              <a:t>and different </a:t>
            </a:r>
            <a:r>
              <a:rPr lang="en-AU" altLang="en-US" sz="2400" dirty="0" smtClean="0">
                <a:latin typeface="Arial" charset="0"/>
                <a:cs typeface="Arial" charset="0"/>
              </a:rPr>
              <a:t>forecast products </a:t>
            </a:r>
            <a:r>
              <a:rPr lang="en-AU" altLang="en-US" sz="2400" dirty="0">
                <a:latin typeface="Arial" charset="0"/>
                <a:cs typeface="Arial" charset="0"/>
              </a:rPr>
              <a:t>and applications</a:t>
            </a:r>
          </a:p>
          <a:p>
            <a:pPr marL="1085850" lvl="2" indent="-285750"/>
            <a:r>
              <a:rPr lang="en-AU" altLang="en-US" dirty="0" smtClean="0">
                <a:latin typeface="Arial" charset="0"/>
                <a:cs typeface="Arial" charset="0"/>
              </a:rPr>
              <a:t>Multi-week forecasts</a:t>
            </a:r>
          </a:p>
          <a:p>
            <a:pPr marL="1085850" lvl="2" indent="-285750"/>
            <a:r>
              <a:rPr lang="en-AU" altLang="en-US" dirty="0" smtClean="0">
                <a:latin typeface="Arial" charset="0"/>
                <a:cs typeface="Arial" charset="0"/>
              </a:rPr>
              <a:t>Extremes</a:t>
            </a:r>
          </a:p>
          <a:p>
            <a:pPr marL="1085850" lvl="2" indent="-285750"/>
            <a:r>
              <a:rPr lang="en-AU" altLang="en-US" dirty="0" smtClean="0">
                <a:latin typeface="Arial" charset="0"/>
                <a:cs typeface="Arial" charset="0"/>
              </a:rPr>
              <a:t>Interfacing to existing and new applications and decision support tools e.g. fisheries management, crop modelling</a:t>
            </a:r>
          </a:p>
          <a:p>
            <a:pPr marL="1085850" lvl="2" indent="-285750"/>
            <a:r>
              <a:rPr lang="en-AU" altLang="en-US" dirty="0" smtClean="0">
                <a:latin typeface="Arial" charset="0"/>
                <a:cs typeface="Arial" charset="0"/>
              </a:rPr>
              <a:t>Partnerships are key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altLang="en-US" sz="2400" dirty="0" smtClean="0">
                <a:latin typeface="Arial" charset="0"/>
                <a:cs typeface="Arial" charset="0"/>
              </a:rPr>
              <a:t>Towards seamless services</a:t>
            </a:r>
            <a:endParaRPr lang="en-AU" altLang="en-US" sz="2400" dirty="0">
              <a:latin typeface="Arial" charset="0"/>
              <a:cs typeface="Arial" charset="0"/>
            </a:endParaRPr>
          </a:p>
          <a:p>
            <a:pPr marL="1085850" lvl="2" indent="-285750"/>
            <a:r>
              <a:rPr lang="en-AU" altLang="en-US" dirty="0">
                <a:latin typeface="Arial" charset="0"/>
                <a:cs typeface="Arial" charset="0"/>
              </a:rPr>
              <a:t>W</a:t>
            </a:r>
            <a:r>
              <a:rPr lang="en-AU" altLang="en-US" dirty="0" smtClean="0">
                <a:latin typeface="Arial" charset="0"/>
                <a:cs typeface="Arial" charset="0"/>
              </a:rPr>
              <a:t>eather              climate timescales</a:t>
            </a:r>
          </a:p>
          <a:p>
            <a:pPr marL="1085850" lvl="2" indent="-285750"/>
            <a:r>
              <a:rPr lang="en-AU" altLang="en-US" dirty="0" smtClean="0">
                <a:latin typeface="Arial" charset="0"/>
                <a:cs typeface="Arial" charset="0"/>
              </a:rPr>
              <a:t>Improved </a:t>
            </a:r>
            <a:r>
              <a:rPr lang="en-AU" altLang="en-US" dirty="0">
                <a:latin typeface="Arial" charset="0"/>
                <a:cs typeface="Arial" charset="0"/>
              </a:rPr>
              <a:t>decision-making; </a:t>
            </a:r>
            <a:r>
              <a:rPr lang="en-AU" altLang="en-US" dirty="0" smtClean="0">
                <a:latin typeface="Arial" charset="0"/>
                <a:cs typeface="Arial" charset="0"/>
              </a:rPr>
              <a:t>managing </a:t>
            </a:r>
            <a:r>
              <a:rPr lang="en-AU" altLang="en-US" dirty="0">
                <a:latin typeface="Arial" charset="0"/>
                <a:cs typeface="Arial" charset="0"/>
              </a:rPr>
              <a:t>risks; capitalising on favourable </a:t>
            </a:r>
            <a:r>
              <a:rPr lang="en-AU" altLang="en-US" dirty="0" smtClean="0">
                <a:latin typeface="Arial" charset="0"/>
                <a:cs typeface="Arial" charset="0"/>
              </a:rPr>
              <a:t>outcomes</a:t>
            </a:r>
            <a:endParaRPr lang="en-AU" altLang="en-US" dirty="0">
              <a:latin typeface="Arial" charset="0"/>
              <a:cs typeface="Arial" charset="0"/>
            </a:endParaRPr>
          </a:p>
          <a:p>
            <a:pPr marL="1085850" lvl="2" indent="-285750"/>
            <a:endParaRPr lang="en-AU" altLang="en-US" sz="2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AU" altLang="en-US" dirty="0">
              <a:latin typeface="Arial" charset="0"/>
              <a:cs typeface="Arial" charset="0"/>
            </a:endParaRPr>
          </a:p>
          <a:p>
            <a:endParaRPr lang="en-AU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48689" y="6171456"/>
            <a:ext cx="641268" cy="0"/>
          </a:xfrm>
          <a:prstGeom prst="straightConnector1">
            <a:avLst/>
          </a:prstGeom>
          <a:ln>
            <a:solidFill>
              <a:srgbClr val="6666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4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ubtitle 2"/>
          <p:cNvSpPr txBox="1">
            <a:spLocks/>
          </p:cNvSpPr>
          <p:nvPr/>
        </p:nvSpPr>
        <p:spPr bwMode="auto">
          <a:xfrm>
            <a:off x="409575" y="5453063"/>
            <a:ext cx="64008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fontAlgn="t">
              <a:spcBef>
                <a:spcPct val="30000"/>
              </a:spcBef>
              <a:spcAft>
                <a:spcPct val="30000"/>
              </a:spcAft>
              <a:buChar char="•"/>
              <a:defRPr sz="2400">
                <a:solidFill>
                  <a:srgbClr val="666666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 fontAlgn="t">
              <a:spcBef>
                <a:spcPct val="15000"/>
              </a:spcBef>
              <a:spcAft>
                <a:spcPct val="15000"/>
              </a:spcAft>
              <a:buFont typeface="Arial" charset="0"/>
              <a:buChar char="–"/>
              <a:defRPr sz="2400">
                <a:solidFill>
                  <a:srgbClr val="666666"/>
                </a:solidFill>
                <a:latin typeface="Arial" charset="0"/>
                <a:ea typeface="ＭＳ Ｐゴシック" charset="-128"/>
                <a:cs typeface="Arial" charset="0"/>
              </a:defRPr>
            </a:lvl2pPr>
            <a:lvl3pPr marL="1143000" indent="-228600" fontAlgn="t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666666"/>
                </a:solidFill>
                <a:latin typeface="Arial" charset="0"/>
                <a:ea typeface="ＭＳ Ｐゴシック" charset="-128"/>
                <a:cs typeface="Arial" charset="0"/>
              </a:defRPr>
            </a:lvl3pPr>
            <a:lvl4pPr marL="1600200" indent="-228600" fontAlgn="t">
              <a:spcBef>
                <a:spcPct val="15000"/>
              </a:spcBef>
              <a:spcAft>
                <a:spcPct val="15000"/>
              </a:spcAft>
              <a:buChar char="–"/>
              <a:defRPr sz="2400">
                <a:solidFill>
                  <a:srgbClr val="666666"/>
                </a:solidFill>
                <a:latin typeface="Arial" charset="0"/>
                <a:ea typeface="ＭＳ Ｐゴシック" charset="-128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AU" altLang="en-US" sz="1400" dirty="0" smtClean="0">
                <a:solidFill>
                  <a:schemeClr val="tx1"/>
                </a:solidFill>
              </a:rPr>
              <a:t>Debbie Hudson</a:t>
            </a:r>
            <a:endParaRPr lang="en-AU" altLang="en-US" sz="1400" dirty="0">
              <a:solidFill>
                <a:schemeClr val="tx1"/>
              </a:solidFill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AU" altLang="en-US" sz="1400" dirty="0" smtClean="0">
                <a:solidFill>
                  <a:schemeClr val="tx1"/>
                </a:solidFill>
              </a:rPr>
              <a:t>03 9669 4796</a:t>
            </a:r>
            <a:endParaRPr lang="en-AU" altLang="en-US" sz="1400" dirty="0">
              <a:solidFill>
                <a:schemeClr val="tx1"/>
              </a:solidFill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AU" altLang="en-US" sz="1400" dirty="0" smtClean="0">
                <a:solidFill>
                  <a:schemeClr val="tx1"/>
                </a:solidFill>
              </a:rPr>
              <a:t>D.Hudson@bom.gov.au</a:t>
            </a:r>
            <a:endParaRPr lang="en-AU" altLang="en-US" sz="1400" dirty="0">
              <a:solidFill>
                <a:schemeClr val="tx1"/>
              </a:solidFill>
            </a:endParaRPr>
          </a:p>
        </p:txBody>
      </p:sp>
      <p:sp>
        <p:nvSpPr>
          <p:cNvPr id="8195" name="Title 1"/>
          <p:cNvSpPr txBox="1">
            <a:spLocks/>
          </p:cNvSpPr>
          <p:nvPr/>
        </p:nvSpPr>
        <p:spPr bwMode="auto">
          <a:xfrm>
            <a:off x="409575" y="1973263"/>
            <a:ext cx="7772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fontAlgn="t">
              <a:spcBef>
                <a:spcPct val="30000"/>
              </a:spcBef>
              <a:spcAft>
                <a:spcPct val="30000"/>
              </a:spcAft>
              <a:buChar char="•"/>
              <a:defRPr sz="2400">
                <a:solidFill>
                  <a:srgbClr val="666666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 fontAlgn="t">
              <a:spcBef>
                <a:spcPct val="15000"/>
              </a:spcBef>
              <a:spcAft>
                <a:spcPct val="15000"/>
              </a:spcAft>
              <a:buFont typeface="Arial" charset="0"/>
              <a:buChar char="–"/>
              <a:defRPr sz="2400">
                <a:solidFill>
                  <a:srgbClr val="666666"/>
                </a:solidFill>
                <a:latin typeface="Arial" charset="0"/>
                <a:ea typeface="ＭＳ Ｐゴシック" charset="-128"/>
                <a:cs typeface="Arial" charset="0"/>
              </a:defRPr>
            </a:lvl2pPr>
            <a:lvl3pPr marL="1143000" indent="-228600" fontAlgn="t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666666"/>
                </a:solidFill>
                <a:latin typeface="Arial" charset="0"/>
                <a:ea typeface="ＭＳ Ｐゴシック" charset="-128"/>
                <a:cs typeface="Arial" charset="0"/>
              </a:defRPr>
            </a:lvl3pPr>
            <a:lvl4pPr marL="1600200" indent="-228600" fontAlgn="t">
              <a:spcBef>
                <a:spcPct val="15000"/>
              </a:spcBef>
              <a:spcAft>
                <a:spcPct val="15000"/>
              </a:spcAft>
              <a:buChar char="–"/>
              <a:defRPr sz="2400">
                <a:solidFill>
                  <a:srgbClr val="666666"/>
                </a:solidFill>
                <a:latin typeface="Arial" charset="0"/>
                <a:ea typeface="ＭＳ Ｐゴシック" charset="-128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AU" altLang="en-US">
                <a:solidFill>
                  <a:srgbClr val="1F5C80"/>
                </a:solidFill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112204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24"/>
          <p:cNvSpPr>
            <a:spLocks noGrp="1"/>
          </p:cNvSpPr>
          <p:nvPr>
            <p:ph type="title"/>
          </p:nvPr>
        </p:nvSpPr>
        <p:spPr>
          <a:xfrm>
            <a:off x="1920875" y="274638"/>
            <a:ext cx="6994525" cy="1143000"/>
          </a:xfrm>
        </p:spPr>
        <p:txBody>
          <a:bodyPr/>
          <a:lstStyle/>
          <a:p>
            <a:r>
              <a:rPr lang="en-US" altLang="en-US" sz="3200" dirty="0" smtClean="0">
                <a:latin typeface="Arial" charset="0"/>
                <a:cs typeface="Arial" charset="0"/>
              </a:rPr>
              <a:t>Current seasonal prediction service</a:t>
            </a:r>
            <a:br>
              <a:rPr lang="en-US" altLang="en-US" sz="3200" dirty="0" smtClean="0">
                <a:latin typeface="Arial" charset="0"/>
                <a:cs typeface="Arial" charset="0"/>
              </a:rPr>
            </a:br>
            <a:r>
              <a:rPr lang="en-US" altLang="en-US" sz="2000" dirty="0" smtClean="0">
                <a:latin typeface="Arial" charset="0"/>
                <a:cs typeface="Arial" charset="0"/>
              </a:rPr>
              <a:t>www.bom.gov.au/climate/ahead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9407" y="2617283"/>
            <a:ext cx="305276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defTabSz="447675" eaLnBrk="0" hangingPunct="0">
              <a:lnSpc>
                <a:spcPts val="2400"/>
              </a:lnSpc>
              <a:spcAft>
                <a:spcPts val="20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 defTabSz="447675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2pPr>
            <a:lvl3pPr marL="1143000" indent="-228600" defTabSz="447675" eaLnBrk="0" hangingPunct="0">
              <a:spcBef>
                <a:spcPct val="20000"/>
              </a:spcBef>
              <a:buFont typeface="Lucida Grande" charset="0"/>
              <a:buChar char="−"/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3pPr>
            <a:lvl4pPr marL="1600200" indent="-228600" defTabSz="447675" eaLnBrk="0" hangingPunct="0">
              <a:spcBef>
                <a:spcPct val="20000"/>
              </a:spcBef>
              <a:spcAft>
                <a:spcPts val="600"/>
              </a:spcAft>
              <a:buFont typeface="Lucida Grande" charset="0"/>
              <a:buChar char="»"/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4pPr>
            <a:lvl5pPr marL="2057400" indent="-228600" defTabSz="447675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5pPr>
            <a:lvl6pPr marL="25146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6pPr>
            <a:lvl7pPr marL="29718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7pPr>
            <a:lvl8pPr marL="34290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8pPr>
            <a:lvl9pPr marL="3886200" indent="-228600" defTabSz="4476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AU" altLang="en-US" dirty="0"/>
              <a:t>Monthly and seasonal  outlooks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AU" altLang="en-US" dirty="0" smtClean="0"/>
              <a:t>Forecasts of El Niño</a:t>
            </a:r>
            <a:endParaRPr lang="en-AU" altLang="en-US" dirty="0"/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AU" altLang="en-US" dirty="0" err="1" smtClean="0"/>
              <a:t>Streamflow</a:t>
            </a:r>
            <a:r>
              <a:rPr lang="en-AU" altLang="en-US" dirty="0" smtClean="0"/>
              <a:t> forecasts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AU" altLang="en-US" dirty="0" smtClean="0"/>
              <a:t>Tropical cyclone outlook 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AU" altLang="en-US" dirty="0" smtClean="0"/>
              <a:t>Coral bleaching risk</a:t>
            </a:r>
            <a:endParaRPr lang="en-AU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18843" r="17009" b="6180"/>
          <a:stretch/>
        </p:blipFill>
        <p:spPr bwMode="auto">
          <a:xfrm>
            <a:off x="3043446" y="1726230"/>
            <a:ext cx="6045958" cy="510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7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535" y="392810"/>
            <a:ext cx="6911890" cy="114300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Background: Improvements in seasonal forecasting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98407" y="2380919"/>
            <a:ext cx="43822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</a:t>
            </a:r>
            <a:r>
              <a:rPr lang="en-AU" dirty="0" smtClean="0"/>
              <a:t>ore skilful over the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Next generation : ACCESS-S</a:t>
            </a:r>
          </a:p>
          <a:p>
            <a:pPr marL="628650"/>
            <a:r>
              <a:rPr lang="en-AU" sz="1600" dirty="0" smtClean="0"/>
              <a:t>Latest UKMO coupled model plus local data assimilation and ensemble generation plus other local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Further improvements in skill expected with ACCESS-S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New BoM supercomputer facilitates running ACCESS-S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7" r="18184" b="2912"/>
          <a:stretch/>
        </p:blipFill>
        <p:spPr bwMode="auto">
          <a:xfrm>
            <a:off x="4809323" y="1783093"/>
            <a:ext cx="3868851" cy="50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67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9" b="7322"/>
          <a:stretch/>
        </p:blipFill>
        <p:spPr bwMode="auto">
          <a:xfrm>
            <a:off x="560717" y="1915067"/>
            <a:ext cx="4836659" cy="494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2" b="6668"/>
          <a:stretch/>
        </p:blipFill>
        <p:spPr bwMode="auto">
          <a:xfrm>
            <a:off x="4826318" y="1915067"/>
            <a:ext cx="4110648" cy="495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27678" y="302541"/>
            <a:ext cx="6911890" cy="114300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Background: Improvements in seasonal forecasting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5370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209548" y="2126675"/>
            <a:ext cx="5591552" cy="4352924"/>
            <a:chOff x="3209548" y="2014537"/>
            <a:chExt cx="5591552" cy="4352924"/>
          </a:xfrm>
        </p:grpSpPr>
        <p:pic>
          <p:nvPicPr>
            <p:cNvPr id="6" name="Picture 2" descr="http://www.wmo.int/pages/prog/drr/images/Seamless%20model%20product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48" y="2014537"/>
              <a:ext cx="5591552" cy="4352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4893471" y="3304057"/>
              <a:ext cx="1535903" cy="1205812"/>
            </a:xfrm>
            <a:prstGeom prst="ellipse">
              <a:avLst/>
            </a:prstGeom>
            <a:noFill/>
            <a:ln w="38100">
              <a:solidFill>
                <a:srgbClr val="01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4774" y="2028389"/>
            <a:ext cx="3390901" cy="4220011"/>
            <a:chOff x="104774" y="2028389"/>
            <a:chExt cx="3390901" cy="4220011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61"/>
            <a:stretch/>
          </p:blipFill>
          <p:spPr bwMode="auto">
            <a:xfrm>
              <a:off x="104774" y="2028389"/>
              <a:ext cx="3390901" cy="4220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266700" y="4181474"/>
              <a:ext cx="2962276" cy="4286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122" y="392914"/>
            <a:ext cx="6530890" cy="114300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Towards seamless forecasting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356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Advances in multi-week prediction</a:t>
            </a:r>
            <a:endParaRPr lang="en-AU" dirty="0"/>
          </a:p>
        </p:txBody>
      </p:sp>
      <p:sp>
        <p:nvSpPr>
          <p:cNvPr id="5" name="Rectangle 5"/>
          <p:cNvSpPr txBox="1">
            <a:spLocks/>
          </p:cNvSpPr>
          <p:nvPr/>
        </p:nvSpPr>
        <p:spPr bwMode="auto">
          <a:xfrm>
            <a:off x="254000" y="1872244"/>
            <a:ext cx="842076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t" hangingPunct="1">
              <a:spcBef>
                <a:spcPct val="30000"/>
              </a:spcBef>
              <a:spcAft>
                <a:spcPct val="30000"/>
              </a:spcAft>
              <a:buChar char="•"/>
              <a:defRPr sz="2000" kern="1200">
                <a:solidFill>
                  <a:srgbClr val="666666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1" fontAlgn="t" hangingPunct="1">
              <a:spcBef>
                <a:spcPct val="15000"/>
              </a:spcBef>
              <a:spcAft>
                <a:spcPct val="15000"/>
              </a:spcAft>
              <a:buFont typeface="Arial" charset="0"/>
              <a:buChar char="–"/>
              <a:defRPr sz="1800" kern="1200">
                <a:solidFill>
                  <a:srgbClr val="666666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1" fontAlgn="t" hangingPunct="1">
              <a:spcBef>
                <a:spcPct val="15000"/>
              </a:spcBef>
              <a:spcAft>
                <a:spcPct val="15000"/>
              </a:spcAft>
              <a:buChar char="•"/>
              <a:defRPr sz="1600" kern="1200">
                <a:solidFill>
                  <a:srgbClr val="666666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1" fontAlgn="t" hangingPunct="1">
              <a:spcBef>
                <a:spcPct val="15000"/>
              </a:spcBef>
              <a:spcAft>
                <a:spcPct val="15000"/>
              </a:spcAft>
              <a:buChar char="–"/>
              <a:defRPr sz="1400" kern="1200">
                <a:solidFill>
                  <a:srgbClr val="666666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0975"/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Developing multi-week forecasts: bridging the gap between weather  	forecasts and climate </a:t>
            </a:r>
            <a:r>
              <a:rPr lang="en-US" altLang="en-US" dirty="0" smtClean="0">
                <a:latin typeface="Arial" charset="0"/>
                <a:cs typeface="Arial" charset="0"/>
              </a:rPr>
              <a:t>outlooks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2" t="10918" r="36908" b="8859"/>
          <a:stretch>
            <a:fillRect/>
          </a:stretch>
        </p:blipFill>
        <p:spPr bwMode="auto">
          <a:xfrm>
            <a:off x="6033886" y="2469291"/>
            <a:ext cx="2802917" cy="380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23307" r="40263" b="3179"/>
          <a:stretch/>
        </p:blipFill>
        <p:spPr bwMode="auto">
          <a:xfrm>
            <a:off x="422445" y="2758553"/>
            <a:ext cx="5208337" cy="404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83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7389" y="274638"/>
            <a:ext cx="6530890" cy="1143000"/>
          </a:xfrm>
        </p:spPr>
        <p:txBody>
          <a:bodyPr/>
          <a:lstStyle/>
          <a:p>
            <a:r>
              <a:rPr lang="en-AU" dirty="0" smtClean="0"/>
              <a:t>ACCESS-S</a:t>
            </a:r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853184"/>
              </p:ext>
            </p:extLst>
          </p:nvPr>
        </p:nvGraphicFramePr>
        <p:xfrm>
          <a:off x="1912331" y="1542699"/>
          <a:ext cx="5464612" cy="5125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0994"/>
                <a:gridCol w="1977253"/>
                <a:gridCol w="2506365"/>
              </a:tblGrid>
              <a:tr h="276734">
                <a:tc>
                  <a:txBody>
                    <a:bodyPr/>
                    <a:lstStyle/>
                    <a:p>
                      <a:endParaRPr lang="en-AU" sz="900" dirty="0">
                        <a:effectLst/>
                        <a:latin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POAMA-2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ACCESS-S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</a:tr>
              <a:tr h="4308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Atmospheric model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Bureau Atmospheric Model (BAM)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~10 years old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Latest UKMO atmospheric model (GC2)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</a:tr>
              <a:tr h="7391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Atmospheric resolution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Horizontal: 250 km (T47)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Vertical: 17 levels (does not extend into the stratosphere)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Horizontal: 60 km in the midlatitudes (N216)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Vertical: 85 levels (extending into the stratosphere)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</a:tr>
              <a:tr h="5849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Land surface model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Simple bucket model for soil moisture and 3-layers for soil temperature.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State-of-the-art land surface model (Joint UK Land Environment Simulator; JULES) with 4 soil levels. 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</a:tr>
              <a:tr h="7391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Ocean model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Modular Ocean Model (MOM version 2).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AU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Latest European ocean model (Nucleus for European Modelling of the Ocean; NEMO) which is part of the UKMO coupled model GC2.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</a:tr>
              <a:tr h="8932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Ocean resolution 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Horizontal: ~200 km x 100 km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Vertical: level thicknesses range from 15 m near the surface to almost 1000 m near the bottom 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Horizontal: 25 km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Vertical: level thicknesses range from 1 m near the surface to about 200 m near the bottom (6000 m depth)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</a:tr>
              <a:tr h="7391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Sea ice model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No sea ice model (climatological sea ice is prescribed).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Latest sea ice model developed by the USA and UK (Los Alamos sea ice model; CICE) which is part of the UKMO coupled model GC2.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</a:tr>
              <a:tr h="2767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Model Physics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&gt;10 years old</a:t>
                      </a:r>
                      <a:endParaRPr lang="en-AU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Latest from UKMO and collaborators</a:t>
                      </a:r>
                      <a:endParaRPr lang="en-AU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1302" marR="61302" marT="61302" marB="6130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72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337" y="248758"/>
            <a:ext cx="6530890" cy="1143000"/>
          </a:xfrm>
        </p:spPr>
        <p:txBody>
          <a:bodyPr/>
          <a:lstStyle/>
          <a:p>
            <a:r>
              <a:rPr lang="en-AU" dirty="0" smtClean="0"/>
              <a:t>Plan: ACCESS-S1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911776"/>
            <a:ext cx="8637588" cy="4868585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Running in operational trials end-2016</a:t>
            </a:r>
          </a:p>
          <a:p>
            <a:pPr marL="0" indent="0">
              <a:spcBef>
                <a:spcPts val="96"/>
              </a:spcBef>
              <a:buNone/>
            </a:pPr>
            <a:r>
              <a:rPr lang="en-AU" dirty="0" smtClean="0"/>
              <a:t>Climate services mid-2017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GC2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Hindcast</a:t>
            </a:r>
            <a:r>
              <a:rPr lang="en-US" sz="1600" dirty="0" smtClean="0"/>
              <a:t> period </a:t>
            </a:r>
            <a:r>
              <a:rPr lang="en-US" sz="1600" dirty="0"/>
              <a:t>increased from </a:t>
            </a:r>
            <a:r>
              <a:rPr lang="en-US" sz="1600" dirty="0" smtClean="0"/>
              <a:t>14 </a:t>
            </a:r>
            <a:r>
              <a:rPr lang="en-US" sz="1600" dirty="0"/>
              <a:t>to </a:t>
            </a:r>
            <a:r>
              <a:rPr lang="en-US" sz="1600" dirty="0" smtClean="0"/>
              <a:t>23 years: 1990-2012 (period restricted by availability of UKMO initial conditions), with 4 starts per month (1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, 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, 17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, 25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)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err="1"/>
              <a:t>Hindcasts</a:t>
            </a:r>
            <a:r>
              <a:rPr lang="en-US" sz="1600" dirty="0"/>
              <a:t> members increased from 3 to </a:t>
            </a:r>
            <a:r>
              <a:rPr lang="en-US" sz="1600" dirty="0" smtClean="0"/>
              <a:t>11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UKMO initial conditions + local ensemble generation (perturbations to the atmosphere with additional ensemble members to facilitate multi-week forecasts) </a:t>
            </a: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Real-time </a:t>
            </a:r>
            <a:r>
              <a:rPr lang="en-US" sz="1600" dirty="0"/>
              <a:t>forecasts </a:t>
            </a:r>
            <a:r>
              <a:rPr lang="en-US" sz="1600" dirty="0" smtClean="0"/>
              <a:t>run daily at BoM (with at least 5 members per day)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Forecasts out to 6 </a:t>
            </a:r>
            <a:r>
              <a:rPr lang="en-US" sz="1600" dirty="0"/>
              <a:t>months </a:t>
            </a:r>
            <a:r>
              <a:rPr lang="en-US" sz="1600" dirty="0" smtClean="0"/>
              <a:t>lead</a:t>
            </a:r>
          </a:p>
          <a:p>
            <a:pPr marL="0" indent="0"/>
            <a:endParaRPr lang="en-US" sz="1050" dirty="0" smtClean="0"/>
          </a:p>
          <a:p>
            <a:pPr marL="0" indent="0"/>
            <a:r>
              <a:rPr lang="en-US" dirty="0" smtClean="0"/>
              <a:t>ACCESS-S1 is </a:t>
            </a:r>
            <a:r>
              <a:rPr lang="en-AU" dirty="0" smtClean="0"/>
              <a:t>a </a:t>
            </a:r>
            <a:r>
              <a:rPr lang="en-AU" dirty="0"/>
              <a:t>fast track </a:t>
            </a:r>
            <a:r>
              <a:rPr lang="en-AU" dirty="0" smtClean="0"/>
              <a:t>option</a:t>
            </a: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446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1">
  <a:themeElements>
    <a:clrScheme name="Bureau Standard 2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ureau Standard 1">
        <a:dk1>
          <a:srgbClr val="666666"/>
        </a:dk1>
        <a:lt1>
          <a:srgbClr val="FFFFFF"/>
        </a:lt1>
        <a:dk2>
          <a:srgbClr val="1F497D"/>
        </a:dk2>
        <a:lt2>
          <a:srgbClr val="EEECE1"/>
        </a:lt2>
        <a:accent1>
          <a:srgbClr val="10ADDA"/>
        </a:accent1>
        <a:accent2>
          <a:srgbClr val="2A597A"/>
        </a:accent2>
        <a:accent3>
          <a:srgbClr val="FFFFFF"/>
        </a:accent3>
        <a:accent4>
          <a:srgbClr val="565656"/>
        </a:accent4>
        <a:accent5>
          <a:srgbClr val="AAD3EA"/>
        </a:accent5>
        <a:accent6>
          <a:srgbClr val="25506E"/>
        </a:accent6>
        <a:hlink>
          <a:srgbClr val="FF0000"/>
        </a:hlink>
        <a:folHlink>
          <a:srgbClr val="FFE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Standard 2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reau Blank">
  <a:themeElements>
    <a:clrScheme name="Bureau Blank 13">
      <a:dk1>
        <a:srgbClr val="666666"/>
      </a:dk1>
      <a:lt1>
        <a:srgbClr val="FFFFFF"/>
      </a:lt1>
      <a:dk2>
        <a:srgbClr val="34657F"/>
      </a:dk2>
      <a:lt2>
        <a:srgbClr val="EEECE1"/>
      </a:lt2>
      <a:accent1>
        <a:srgbClr val="00AFD7"/>
      </a:accent1>
      <a:accent2>
        <a:srgbClr val="34657F"/>
      </a:accent2>
      <a:accent3>
        <a:srgbClr val="FFFFFF"/>
      </a:accent3>
      <a:accent4>
        <a:srgbClr val="565656"/>
      </a:accent4>
      <a:accent5>
        <a:srgbClr val="AAD4E8"/>
      </a:accent5>
      <a:accent6>
        <a:srgbClr val="2E5B72"/>
      </a:accent6>
      <a:hlink>
        <a:srgbClr val="00AFD7"/>
      </a:hlink>
      <a:folHlink>
        <a:srgbClr val="671E75"/>
      </a:folHlink>
    </a:clrScheme>
    <a:fontScheme name="Bureau 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ureau 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reau 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reau Blank 13">
        <a:dk1>
          <a:srgbClr val="666666"/>
        </a:dk1>
        <a:lt1>
          <a:srgbClr val="FFFFFF"/>
        </a:lt1>
        <a:dk2>
          <a:srgbClr val="34657F"/>
        </a:dk2>
        <a:lt2>
          <a:srgbClr val="EEECE1"/>
        </a:lt2>
        <a:accent1>
          <a:srgbClr val="00AFD7"/>
        </a:accent1>
        <a:accent2>
          <a:srgbClr val="34657F"/>
        </a:accent2>
        <a:accent3>
          <a:srgbClr val="FFFFFF"/>
        </a:accent3>
        <a:accent4>
          <a:srgbClr val="565656"/>
        </a:accent4>
        <a:accent5>
          <a:srgbClr val="AAD4E8"/>
        </a:accent5>
        <a:accent6>
          <a:srgbClr val="2E5B72"/>
        </a:accent6>
        <a:hlink>
          <a:srgbClr val="00AFD7"/>
        </a:hlink>
        <a:folHlink>
          <a:srgbClr val="671E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2676</TotalTime>
  <Words>812</Words>
  <Application>Microsoft Office PowerPoint</Application>
  <PresentationFormat>On-screen Show (4:3)</PresentationFormat>
  <Paragraphs>149</Paragraphs>
  <Slides>21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Presentation1</vt:lpstr>
      <vt:lpstr>Bureau Blank</vt:lpstr>
      <vt:lpstr>ACCESS-S: Multi-week and Seasonal Forecasting</vt:lpstr>
      <vt:lpstr>Setting the scene…</vt:lpstr>
      <vt:lpstr>Current seasonal prediction service www.bom.gov.au/climate/ahead</vt:lpstr>
      <vt:lpstr>Background: Improvements in seasonal forecasting</vt:lpstr>
      <vt:lpstr>Background: Improvements in seasonal forecasting</vt:lpstr>
      <vt:lpstr>Towards seamless forecasting</vt:lpstr>
      <vt:lpstr>Advances in multi-week prediction</vt:lpstr>
      <vt:lpstr>ACCESS-S</vt:lpstr>
      <vt:lpstr>Plan: ACCESS-S1</vt:lpstr>
      <vt:lpstr>Progress on ACCESS-S1 (March 2016)</vt:lpstr>
      <vt:lpstr>Plan: ACCESS-S2</vt:lpstr>
      <vt:lpstr>Progress on ACCESS-S2 (March 2016)</vt:lpstr>
      <vt:lpstr>Enhanced resolution for the atmosphere and land</vt:lpstr>
      <vt:lpstr>Forecasts that are more locally relevant</vt:lpstr>
      <vt:lpstr>Enhanced resolution for the atmosphere and land</vt:lpstr>
      <vt:lpstr>Enhanced resolution for the ocean</vt:lpstr>
      <vt:lpstr>Forecasts that are more accurate</vt:lpstr>
      <vt:lpstr>Identified shortcomings of the GC2 system</vt:lpstr>
      <vt:lpstr>Developing experimental forecast products</vt:lpstr>
      <vt:lpstr>The way forward…</vt:lpstr>
      <vt:lpstr>PowerPoint Presentation</vt:lpstr>
    </vt:vector>
  </TitlesOfParts>
  <Company>Bureau of Meteorology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Debra Hudson</dc:creator>
  <cp:lastModifiedBy>Debra Hudson</cp:lastModifiedBy>
  <cp:revision>146</cp:revision>
  <cp:lastPrinted>2016-03-21T02:26:45Z</cp:lastPrinted>
  <dcterms:created xsi:type="dcterms:W3CDTF">2015-02-05T00:51:19Z</dcterms:created>
  <dcterms:modified xsi:type="dcterms:W3CDTF">2016-03-21T04:54:18Z</dcterms:modified>
</cp:coreProperties>
</file>